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4" r:id="rId5"/>
    <p:sldId id="268" r:id="rId6"/>
    <p:sldId id="261" r:id="rId7"/>
    <p:sldId id="271" r:id="rId8"/>
    <p:sldId id="270" r:id="rId9"/>
    <p:sldId id="262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F75"/>
    <a:srgbClr val="FF887A"/>
    <a:srgbClr val="F4EFEB"/>
    <a:srgbClr val="467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55" autoAdjust="0"/>
    <p:restoredTop sz="94660"/>
  </p:normalViewPr>
  <p:slideViewPr>
    <p:cSldViewPr snapToGrid="0">
      <p:cViewPr>
        <p:scale>
          <a:sx n="86" d="100"/>
          <a:sy n="86" d="100"/>
        </p:scale>
        <p:origin x="-773" y="-2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F4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2C1427-43EE-43ED-BE50-CF60D13501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00134" y="1046163"/>
            <a:ext cx="7575967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7BFEB07-A63D-4D7B-935A-904D8A3B5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2605" y="4169569"/>
            <a:ext cx="7575967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0ABBC33-13D4-47F5-802C-7F7320677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DFE972A-4C06-4479-81BF-51C0B300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61D3AD-EFD5-4BCD-BAF6-9939495A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41DCE3F2-F830-4C23-ADD5-662F32D6CB2B}"/>
              </a:ext>
            </a:extLst>
          </p:cNvPr>
          <p:cNvSpPr/>
          <p:nvPr userDrawn="1"/>
        </p:nvSpPr>
        <p:spPr>
          <a:xfrm>
            <a:off x="-610896" y="954088"/>
            <a:ext cx="5011031" cy="5143500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04550D01-37FE-441A-87D4-D518784BBFD8}"/>
              </a:ext>
            </a:extLst>
          </p:cNvPr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23205E39-F76C-4724-A40E-3A1FCDF895D5}"/>
              </a:ext>
            </a:extLst>
          </p:cNvPr>
          <p:cNvSpPr/>
          <p:nvPr userDrawn="1"/>
        </p:nvSpPr>
        <p:spPr>
          <a:xfrm>
            <a:off x="11803585" y="2051050"/>
            <a:ext cx="1974851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08560973-55A7-4164-90D6-9B84243EC90C}"/>
              </a:ext>
            </a:extLst>
          </p:cNvPr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38349694-22A7-48DF-9C54-45A14B96C43E}"/>
              </a:ext>
            </a:extLst>
          </p:cNvPr>
          <p:cNvSpPr/>
          <p:nvPr userDrawn="1"/>
        </p:nvSpPr>
        <p:spPr>
          <a:xfrm>
            <a:off x="4723753" y="6458889"/>
            <a:ext cx="826148" cy="826148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D9D1D2E9-768C-42A7-A023-09323FF2BED3}"/>
              </a:ext>
            </a:extLst>
          </p:cNvPr>
          <p:cNvSpPr/>
          <p:nvPr userDrawn="1"/>
        </p:nvSpPr>
        <p:spPr>
          <a:xfrm>
            <a:off x="5682927" y="6444926"/>
            <a:ext cx="826148" cy="826148"/>
          </a:xfrm>
          <a:prstGeom prst="ellipse">
            <a:avLst/>
          </a:prstGeom>
          <a:solidFill>
            <a:srgbClr val="FF8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AEF6D256-07C7-4329-B6E1-D15C3EC9B325}"/>
              </a:ext>
            </a:extLst>
          </p:cNvPr>
          <p:cNvSpPr/>
          <p:nvPr userDrawn="1"/>
        </p:nvSpPr>
        <p:spPr>
          <a:xfrm>
            <a:off x="6642101" y="6444926"/>
            <a:ext cx="826148" cy="8261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8FE16EAC-09A0-42D3-9600-6293BFF52F5F}"/>
              </a:ext>
            </a:extLst>
          </p:cNvPr>
          <p:cNvSpPr/>
          <p:nvPr userDrawn="1"/>
        </p:nvSpPr>
        <p:spPr>
          <a:xfrm>
            <a:off x="3987061" y="3015926"/>
            <a:ext cx="826148" cy="8261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15CBA1E4-1573-44EA-8969-D03EAA68E5B4}"/>
              </a:ext>
            </a:extLst>
          </p:cNvPr>
          <p:cNvSpPr/>
          <p:nvPr userDrawn="1"/>
        </p:nvSpPr>
        <p:spPr>
          <a:xfrm>
            <a:off x="10760891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1F6FC629-D18E-4CB9-8EF9-DB780302E67D}"/>
              </a:ext>
            </a:extLst>
          </p:cNvPr>
          <p:cNvSpPr/>
          <p:nvPr userDrawn="1"/>
        </p:nvSpPr>
        <p:spPr>
          <a:xfrm>
            <a:off x="4593513" y="-1537283"/>
            <a:ext cx="6417388" cy="6417388"/>
          </a:xfrm>
          <a:prstGeom prst="ellipse">
            <a:avLst/>
          </a:prstGeom>
          <a:noFill/>
          <a:ln>
            <a:solidFill>
              <a:schemeClr val="accent3">
                <a:alpha val="5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C632240E-001E-4F6D-A1C3-CA4F061E26B8}"/>
              </a:ext>
            </a:extLst>
          </p:cNvPr>
          <p:cNvSpPr/>
          <p:nvPr userDrawn="1"/>
        </p:nvSpPr>
        <p:spPr>
          <a:xfrm>
            <a:off x="5532939" y="3332162"/>
            <a:ext cx="6064111" cy="6064110"/>
          </a:xfrm>
          <a:prstGeom prst="ellipse">
            <a:avLst/>
          </a:prstGeom>
          <a:noFill/>
          <a:ln>
            <a:solidFill>
              <a:schemeClr val="accent2">
                <a:alpha val="5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F9C98EA7-A050-4121-8572-673BCFB35457}"/>
              </a:ext>
            </a:extLst>
          </p:cNvPr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36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7ACBB82-EA11-4454-826C-FC7BC2B83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A38D586-BBBA-40D4-9389-338EB8E8E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D384E96-4ED3-4D8F-895B-F8D9BAF22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21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F5B5B1-3264-43AD-A8F6-F198C4298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947BC43-98B1-4256-951A-FEDD231C3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8C4375B-3B74-4F6D-B22F-495E825A7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E9F9369-CF18-4B83-9CAA-5142A5AB1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A2EF962-9D69-4B68-8427-88C7A475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2F9846F-83C0-40A8-9AE3-5C9AA683A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09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3401A3-57F7-48FA-BF55-3CA4E3702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9BADF23-7770-4B0C-98A1-EFE8D23406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71D014-9FE5-4094-8833-69FAAC504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6B3DDCA-EF19-4151-88F5-6C9258F6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0CA0CBD-3DED-46B6-BFE1-B88D58AD2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F2721B7-30EF-4254-B932-CC80420E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777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9B27CB-688C-409F-930C-F4EF96658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2EBCBE4-64CF-4EBA-8996-E704174F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9D5E669-FA7A-4C00-8D3D-97F49CAB1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9EBB5A-D6DE-49C4-9FB5-34D55FBA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CA224B-FC3E-4F24-BFA0-94A072C5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165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FB392FC-35F7-40C8-A5D8-E1606CA855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0C62C8F-7D79-4E08-BD66-D6A389F35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7621C6-A4A0-440D-AB25-9838576E4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4F0E52C-4219-430D-92D4-C35BB979B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78F3CB5-4420-4FE1-9A19-00A5F5A3C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3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90AF54-CB49-4419-914F-7F6092CC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C7BD07-BAA6-4A63-89C7-0479FABF3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654BCA-093E-471E-8942-104171B9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76E318-C272-49D1-8AEB-6EEB9EFA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6B456E4-5366-4A6B-A747-CAFB1D4D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3A3CDAC9-9D60-48B9-A8EC-A9A5625147E8}"/>
              </a:ext>
            </a:extLst>
          </p:cNvPr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D5FDD172-A0D3-47D0-9661-83B7EFB922ED}"/>
              </a:ext>
            </a:extLst>
          </p:cNvPr>
          <p:cNvSpPr/>
          <p:nvPr userDrawn="1"/>
        </p:nvSpPr>
        <p:spPr>
          <a:xfrm>
            <a:off x="11803585" y="2051050"/>
            <a:ext cx="1974851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3AFDC9E4-FF48-46EB-9D27-0C8CCA691EBC}"/>
              </a:ext>
            </a:extLst>
          </p:cNvPr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C92FAB47-E810-4EEC-B2E8-0061E02049E4}"/>
              </a:ext>
            </a:extLst>
          </p:cNvPr>
          <p:cNvSpPr/>
          <p:nvPr userDrawn="1"/>
        </p:nvSpPr>
        <p:spPr>
          <a:xfrm>
            <a:off x="10760891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F8CA4391-1C4C-4283-ACF3-2CA576E57286}"/>
              </a:ext>
            </a:extLst>
          </p:cNvPr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30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90AF54-CB49-4419-914F-7F6092CC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3A3CDAC9-9D60-48B9-A8EC-A9A5625147E8}"/>
              </a:ext>
            </a:extLst>
          </p:cNvPr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D5FDD172-A0D3-47D0-9661-83B7EFB922ED}"/>
              </a:ext>
            </a:extLst>
          </p:cNvPr>
          <p:cNvSpPr/>
          <p:nvPr userDrawn="1"/>
        </p:nvSpPr>
        <p:spPr>
          <a:xfrm>
            <a:off x="11803585" y="2051050"/>
            <a:ext cx="1974851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3AFDC9E4-FF48-46EB-9D27-0C8CCA691EBC}"/>
              </a:ext>
            </a:extLst>
          </p:cNvPr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C92FAB47-E810-4EEC-B2E8-0061E02049E4}"/>
              </a:ext>
            </a:extLst>
          </p:cNvPr>
          <p:cNvSpPr/>
          <p:nvPr userDrawn="1"/>
        </p:nvSpPr>
        <p:spPr>
          <a:xfrm>
            <a:off x="10760891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A444ABC0-100E-486E-B98A-C67CB082CDB2}"/>
              </a:ext>
            </a:extLst>
          </p:cNvPr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4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90AF54-CB49-4419-914F-7F6092CC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C7BD07-BAA6-4A63-89C7-0479FABF3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654BCA-093E-471E-8942-104171B9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76E318-C272-49D1-8AEB-6EEB9EFA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6B456E4-5366-4A6B-A747-CAFB1D4D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3A3CDAC9-9D60-48B9-A8EC-A9A5625147E8}"/>
              </a:ext>
            </a:extLst>
          </p:cNvPr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D5FDD172-A0D3-47D0-9661-83B7EFB922ED}"/>
              </a:ext>
            </a:extLst>
          </p:cNvPr>
          <p:cNvSpPr/>
          <p:nvPr userDrawn="1"/>
        </p:nvSpPr>
        <p:spPr>
          <a:xfrm>
            <a:off x="11803585" y="2051050"/>
            <a:ext cx="1974851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3AFDC9E4-FF48-46EB-9D27-0C8CCA691EBC}"/>
              </a:ext>
            </a:extLst>
          </p:cNvPr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C92FAB47-E810-4EEC-B2E8-0061E02049E4}"/>
              </a:ext>
            </a:extLst>
          </p:cNvPr>
          <p:cNvSpPr/>
          <p:nvPr userDrawn="1"/>
        </p:nvSpPr>
        <p:spPr>
          <a:xfrm>
            <a:off x="10760891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71BA39D3-775A-4C6E-8A08-A9A4829DCDCE}"/>
              </a:ext>
            </a:extLst>
          </p:cNvPr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84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90AF54-CB49-4419-914F-7F6092CC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C7BD07-BAA6-4A63-89C7-0479FABF3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654BCA-093E-471E-8942-104171B9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76E318-C272-49D1-8AEB-6EEB9EFA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6B456E4-5366-4A6B-A747-CAFB1D4D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5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FD69D8-EBFB-414C-A467-9A479756D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8A60A25-96DC-447B-B550-0F19DE697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B9DBBDB-114D-4801-99D2-9C310145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40BC4DE-4496-40C2-BE7B-B8C947ED2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7ED51AC-3B8E-48EC-B28F-027F8AD99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9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515438-F5B1-428E-9AB7-2275F6114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BE7D4D9-5E26-4E84-890D-137E59B2B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F005AFF-56AE-4F8F-B43E-A80412E32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6F76DA3-7CD5-4567-81D1-F33B23D8A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381B17-A7BE-408E-815B-76C7517BE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2B4FEC9-1C5E-4901-93AF-C13D7998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042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78A033-0249-4618-9AA0-DED860FF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B8B9F40-BED2-49E1-9A0E-852ECF68F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4390416-B82D-400C-AC91-902F30674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37DFED4-6462-4F13-A1E4-FAEE2A209F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40888EF-9E4C-425A-AA88-8C165111E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643EBB3-BFFC-4009-ACCB-66361412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31AC6AE-9786-472E-9BAE-CB04AB15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DEBFF65-6640-47AB-9D26-C49798E7A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7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1D0E26-7FE6-493F-93F4-569B5C8FA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AE27546-8C98-48A9-A8CB-80DE4D874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1E338EB-E3C3-4355-AF38-940E913EB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D2315DA-3C54-49F2-9EDE-F0B80B691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9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95EF21-AD98-4558-BCC5-A0BE2492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D396F8B-4446-4E20-A4A4-000C37931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7F428E6-257E-4FD1-A374-425A1CD8A2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F91AC-2130-4B57-AD54-748BAEF5B6CA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020F35C-71C6-4178-B2B8-52B4C3438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172A9CE-D06C-47FF-858B-3AC63121B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0D03D-56CB-4EB8-95BC-8BB73BFB2C7E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>
            <a:hlinkClick r:id="rId16"/>
            <a:extLst>
              <a:ext uri="{FF2B5EF4-FFF2-40B4-BE49-F238E27FC236}">
                <a16:creationId xmlns="" xmlns:a16="http://schemas.microsoft.com/office/drawing/2014/main" id="{84663201-2880-4F38-800F-40D1127B83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3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5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rusmuseumvrm.ru/online_resources/virtual_tours/index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2094" y="2379678"/>
            <a:ext cx="7575967" cy="2387600"/>
          </a:xfrm>
        </p:spPr>
        <p:txBody>
          <a:bodyPr>
            <a:noAutofit/>
          </a:bodyPr>
          <a:lstStyle/>
          <a:p>
            <a:r>
              <a:rPr lang="ru-RU" sz="4800" dirty="0"/>
              <a:t>«Дидактические формы обучения изобразительному искусству с применением ИКТ»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9351" y="188641"/>
            <a:ext cx="11713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rgbClr val="000000"/>
                </a:solidFill>
                <a:latin typeface="Arial"/>
              </a:rPr>
              <a:t>Муниципальное бюджетное учреждение дополнительного образования «Дом детского творчества "Радуга талантов" Агрызского муниципального района Республики Татарстан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9146" y="5589243"/>
            <a:ext cx="6873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prstClr val="black"/>
                </a:solidFill>
              </a:rPr>
              <a:t>Педагог </a:t>
            </a:r>
            <a:r>
              <a:rPr lang="ru-RU" dirty="0">
                <a:solidFill>
                  <a:prstClr val="black"/>
                </a:solidFill>
              </a:rPr>
              <a:t>дополнительного образования</a:t>
            </a:r>
            <a:r>
              <a:rPr lang="ru-RU" dirty="0" smtClean="0">
                <a:solidFill>
                  <a:prstClr val="black"/>
                </a:solidFill>
              </a:rPr>
              <a:t>: Гадршина Юлия Павловна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754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55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845" y="4558650"/>
            <a:ext cx="1517180" cy="104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358" y="5004366"/>
            <a:ext cx="762647" cy="7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961" y="5046115"/>
            <a:ext cx="844550" cy="112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04" y="4902556"/>
            <a:ext cx="1055327" cy="9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195" y="4599731"/>
            <a:ext cx="1392986" cy="120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43" y="1074358"/>
            <a:ext cx="1615116" cy="119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298" y="4217949"/>
            <a:ext cx="1074333" cy="106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169" y="4867573"/>
            <a:ext cx="808499" cy="67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91" y="3834987"/>
            <a:ext cx="1457834" cy="1249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661" y="2328402"/>
            <a:ext cx="1082198" cy="79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4888" y="4043265"/>
            <a:ext cx="858117" cy="103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764" y="2246170"/>
            <a:ext cx="1194107" cy="961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128" y="2224151"/>
            <a:ext cx="1270590" cy="100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287" y="4030178"/>
            <a:ext cx="1548224" cy="103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128" y="971685"/>
            <a:ext cx="1248804" cy="1067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249" y="1254416"/>
            <a:ext cx="1001712" cy="76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143" y="1156800"/>
            <a:ext cx="1106355" cy="82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999" y="4168320"/>
            <a:ext cx="1129647" cy="1129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99266" y="4122417"/>
            <a:ext cx="900586" cy="67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266" y="5080921"/>
            <a:ext cx="1403127" cy="96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4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Аспекты  </a:t>
            </a:r>
            <a:r>
              <a:rPr lang="ru-RU" dirty="0"/>
              <a:t>использования  интерактивной  доски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 algn="just">
              <a:buAutoNum type="arabicPeriod"/>
            </a:pPr>
            <a:r>
              <a:rPr lang="ru-RU" sz="1800" dirty="0" smtClean="0"/>
              <a:t>Учитель  </a:t>
            </a:r>
            <a:r>
              <a:rPr lang="ru-RU" sz="1800" dirty="0"/>
              <a:t>может  выводить  на  экран  мультимедийную </a:t>
            </a:r>
            <a:r>
              <a:rPr lang="ru-RU" sz="1800" dirty="0" smtClean="0"/>
              <a:t> презентацию</a:t>
            </a:r>
            <a:r>
              <a:rPr lang="ru-RU" sz="1800" dirty="0"/>
              <a:t>,  представлять  рисунки, картинки с музыкальным  сопровождением, с помощью входящих в комплект двух раздвижных телескопических указок имеется возможность наглядно объяснять учебный материал, что дает  ученику легко и захватывающе погрузиться в учебный процесс</a:t>
            </a:r>
            <a:r>
              <a:rPr lang="ru-RU" sz="1800" dirty="0" smtClean="0"/>
              <a:t>.</a:t>
            </a:r>
          </a:p>
          <a:p>
            <a:pPr marL="342900" indent="-342900" algn="just">
              <a:buAutoNum type="arabicPeriod"/>
            </a:pPr>
            <a:r>
              <a:rPr lang="ru-RU" sz="1800" dirty="0" smtClean="0"/>
              <a:t>В  </a:t>
            </a:r>
            <a:r>
              <a:rPr lang="ru-RU" sz="1800" dirty="0"/>
              <a:t>процессе  объяснения  учебного  материала  с  помощью  </a:t>
            </a:r>
            <a:r>
              <a:rPr lang="ru-RU" sz="1800" dirty="0" smtClean="0"/>
              <a:t>интерактивной доски  </a:t>
            </a:r>
            <a:r>
              <a:rPr lang="ru-RU" sz="1800" dirty="0"/>
              <a:t>учитель  может  легко  задавать  и  перемещать  объекты,  выделять  важные моменты,  с  помощью  электронного  пера  управлять  работой  программных средств  </a:t>
            </a:r>
            <a:r>
              <a:rPr lang="ru-RU" sz="1800" dirty="0" err="1"/>
              <a:t>Microsoft</a:t>
            </a:r>
            <a:r>
              <a:rPr lang="ru-RU" sz="1800" dirty="0"/>
              <a:t>  </a:t>
            </a:r>
            <a:r>
              <a:rPr lang="ru-RU" sz="1800" dirty="0" err="1"/>
              <a:t>Office</a:t>
            </a:r>
            <a:r>
              <a:rPr lang="ru-RU" sz="1800" dirty="0"/>
              <a:t>,  а  учащиеся  могут  сами  создавать  цветные  изображения, выполнять различные интерактивные задания</a:t>
            </a:r>
            <a:r>
              <a:rPr lang="ru-RU" sz="1800" dirty="0" smtClean="0"/>
              <a:t>.</a:t>
            </a:r>
          </a:p>
          <a:p>
            <a:pPr marL="342900" indent="-342900" algn="just">
              <a:buAutoNum type="arabicPeriod"/>
            </a:pPr>
            <a:r>
              <a:rPr lang="ru-RU" sz="1800" dirty="0"/>
              <a:t>Ученики вовлекаются в активную работу, обостряется восприятие, повышается  концентрация  внимания,  улучшается  понимание  и  запоминание  материала.  Включенные  состав  программного  обеспечения  интерактивной  доски  различные  спецэффекты  (например,  Зум,  Лупа,  Шторка)  позволяют  акцентировать внимание  учеников  на  наиболее  существенных  фрагментах  учебного  материала (например,  с  помощью  экранной  лупы  можно  рассмотреть  отдельные  детали  картины с увеличением</a:t>
            </a:r>
            <a:r>
              <a:rPr lang="ru-RU" sz="1800" dirty="0" smtClean="0"/>
              <a:t>).</a:t>
            </a:r>
            <a:endParaRPr lang="ru-RU" sz="1800" dirty="0"/>
          </a:p>
          <a:p>
            <a:pPr marL="342900" indent="-342900" algn="just">
              <a:buAutoNum type="arabicPeriod"/>
            </a:pPr>
            <a:r>
              <a:rPr lang="ru-RU" sz="1800" dirty="0"/>
              <a:t>При работе с доской электронным пером можно быстро и наглядно показать  тот  или  иной  прием  работы  сразу  всему  классу  (например,  выполнить  анализ композиции  картины,  выстроив  композиционную  схему  прямо  по  репродукции).</a:t>
            </a:r>
          </a:p>
          <a:p>
            <a:pPr marL="342900" indent="-342900" algn="just">
              <a:buAutoNum type="arabicPeriod"/>
            </a:pPr>
            <a:r>
              <a:rPr lang="ru-RU" sz="1800" dirty="0"/>
              <a:t>Работа  с  интерактивной  доской  существенно  экономит  время  учителя, например,  если  в  ходе  работы  были  замечены  ошибки,  то  их  можно  сразу  отредактировать,  применить  ранее  созданные  презентации  без  каких –  либо  изменений или переработать их с использованием возможностей интерактивной доски, сохранив изменения в данном программном обеспечении.</a:t>
            </a:r>
          </a:p>
          <a:p>
            <a:pPr marL="342900" indent="-342900" algn="just">
              <a:buAutoNum type="arabicPeriod"/>
            </a:pPr>
            <a:endParaRPr lang="ru-RU" sz="1800" dirty="0"/>
          </a:p>
          <a:p>
            <a:pPr marL="342900" indent="-342900" algn="just">
              <a:buAutoNum type="arabicPeriod"/>
            </a:pPr>
            <a:endParaRPr lang="ru-RU" sz="1800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78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8398" y="13076"/>
            <a:ext cx="4621778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Виртуальный </a:t>
            </a:r>
            <a:r>
              <a:rPr lang="ru-RU" sz="2800" b="1" dirty="0" smtClean="0"/>
              <a:t>визит в музей</a:t>
            </a:r>
          </a:p>
          <a:p>
            <a:r>
              <a:rPr lang="en-US" sz="1200" b="1" dirty="0" smtClean="0">
                <a:hlinkClick r:id="rId2"/>
              </a:rPr>
              <a:t>https://rusmuseumvrm.ru/online_resources/virtual_tours/index.php</a:t>
            </a:r>
            <a:endParaRPr lang="ru-RU" sz="1200" b="1" dirty="0" smtClean="0"/>
          </a:p>
          <a:p>
            <a:endParaRPr lang="ru-RU" sz="1200" b="1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486" y="3344552"/>
            <a:ext cx="6532337" cy="3354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98" y="789289"/>
            <a:ext cx="4572000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516" y="129480"/>
            <a:ext cx="6442276" cy="321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9272" y="5964273"/>
            <a:ext cx="5030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Выполнение композиционной  схемы на репродукцию картины «Три радости»</a:t>
            </a:r>
            <a:endParaRPr lang="ru-RU" dirty="0"/>
          </a:p>
        </p:txBody>
      </p:sp>
      <p:pic>
        <p:nvPicPr>
          <p:cNvPr id="1038" name="Picture 14" descr="C:\Users\Ленар\Downloads\PHI_20221030_204606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07" y="2491344"/>
            <a:ext cx="4572000" cy="335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48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6810" y="198839"/>
            <a:ext cx="36679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Упражнение </a:t>
            </a:r>
            <a:r>
              <a:rPr lang="ru-RU" b="1" dirty="0" smtClean="0"/>
              <a:t>«Нарисуй и дорисуй»</a:t>
            </a: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2" y="639193"/>
            <a:ext cx="4935464" cy="369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287" y="4452103"/>
            <a:ext cx="1736725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914" y="4433053"/>
            <a:ext cx="1755775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t="2862" r="3131" b="3743"/>
          <a:stretch/>
        </p:blipFill>
        <p:spPr bwMode="auto">
          <a:xfrm>
            <a:off x="195309" y="4518734"/>
            <a:ext cx="1908699" cy="217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832" y="881488"/>
            <a:ext cx="6029386" cy="339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832" y="4452103"/>
            <a:ext cx="6042149" cy="206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81981" y="3902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/>
              <a:t>Упражнение «Изображение </a:t>
            </a:r>
            <a:r>
              <a:rPr lang="ru-RU" sz="1600" b="1" dirty="0"/>
              <a:t>и реальность»</a:t>
            </a:r>
          </a:p>
          <a:p>
            <a:r>
              <a:rPr lang="ru-RU" sz="1600" dirty="0"/>
              <a:t>1. Игра: «Пифагор». Собирание фигур животных.</a:t>
            </a:r>
          </a:p>
          <a:p>
            <a:r>
              <a:rPr lang="ru-RU" sz="1600" dirty="0"/>
              <a:t>2. Зарисовка получившихся животных из геометрических фигур.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" t="3729" r="3681" b="5883"/>
          <a:stretch/>
        </p:blipFill>
        <p:spPr bwMode="auto">
          <a:xfrm>
            <a:off x="3890227" y="639193"/>
            <a:ext cx="1925462" cy="24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77998" y="3928897"/>
            <a:ext cx="48857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Работа над интерактивным заданием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050" y="3959062"/>
            <a:ext cx="4766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Процесс работы над  цветным  изображением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92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322" y="252413"/>
            <a:ext cx="4950041" cy="1438276"/>
          </a:xfrm>
        </p:spPr>
        <p:txBody>
          <a:bodyPr>
            <a:noAutofit/>
          </a:bodyPr>
          <a:lstStyle/>
          <a:p>
            <a:r>
              <a:rPr lang="ru-RU" sz="3600" dirty="0"/>
              <a:t>Занятие </a:t>
            </a:r>
            <a:r>
              <a:rPr lang="ru-RU" sz="3600" dirty="0" smtClean="0"/>
              <a:t> «Морские обитатели»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14535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Игра «Какие разные рыбки»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Упражнение «найди аквариум для рыбки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Изображение рисунка </a:t>
            </a:r>
            <a:r>
              <a:rPr lang="ru-RU" dirty="0" smtClean="0"/>
              <a:t>«Морские обитатели».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92" y="252413"/>
            <a:ext cx="5767388" cy="635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421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 </a:t>
            </a:r>
            <a:r>
              <a:rPr lang="ru-RU" dirty="0"/>
              <a:t>на  тему «Морские обитатели» для учащихся в 1 классе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1825625"/>
            <a:ext cx="5402802" cy="448639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Задание на усвоение пройденного материала: на  </a:t>
            </a:r>
            <a:r>
              <a:rPr lang="ru-RU" dirty="0"/>
              <a:t>слайде  изображены  различные  морские  обитатели.  </a:t>
            </a:r>
            <a:r>
              <a:rPr lang="ru-RU" dirty="0" smtClean="0"/>
              <a:t>Ученикам  </a:t>
            </a:r>
            <a:r>
              <a:rPr lang="ru-RU" dirty="0"/>
              <a:t>необходимо определить, на какую геометрическую фигуру они похожи, и обвести </a:t>
            </a:r>
            <a:r>
              <a:rPr lang="ru-RU" dirty="0" smtClean="0"/>
              <a:t>их в </a:t>
            </a:r>
            <a:r>
              <a:rPr lang="ru-RU" dirty="0"/>
              <a:t>соответствующую </a:t>
            </a:r>
            <a:r>
              <a:rPr lang="ru-RU" dirty="0" smtClean="0"/>
              <a:t>фигуру. </a:t>
            </a:r>
            <a:endParaRPr lang="ru-RU" dirty="0"/>
          </a:p>
        </p:txBody>
      </p:sp>
      <p:pic>
        <p:nvPicPr>
          <p:cNvPr id="3074" name="Picture 2" descr="C:\Users\Ленар\Downloads\Action10243-97699_page-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841" y="1306125"/>
            <a:ext cx="5184559" cy="483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19160" y="6207098"/>
            <a:ext cx="4431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Работа с программой </a:t>
            </a:r>
            <a:r>
              <a:rPr lang="en-US" dirty="0" smtClean="0"/>
              <a:t>Paint</a:t>
            </a:r>
            <a:r>
              <a:rPr lang="ru-RU" dirty="0" smtClean="0"/>
              <a:t>, </a:t>
            </a:r>
            <a:r>
              <a:rPr lang="en-US" dirty="0"/>
              <a:t>Google </a:t>
            </a:r>
            <a:r>
              <a:rPr lang="tt-RU" dirty="0" smtClean="0"/>
              <a:t>Рисунки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373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енар\Downloads\814345828592e5be20384a05626b3a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67" y="140377"/>
            <a:ext cx="8558074" cy="641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358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енар\Downloads\38463a325c30bbbe00f51b38c4a54df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44" y="208734"/>
            <a:ext cx="5275703" cy="581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енар\Downloads\08890be2a505c4d9bbefa8de2070c85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15" y="208734"/>
            <a:ext cx="5871347" cy="581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567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Упражнение </a:t>
            </a:r>
            <a:r>
              <a:rPr lang="ru-RU" dirty="0"/>
              <a:t>«Найди аквариум для рыбки»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На  интерактивной  доске  представлен  общий  большой  «аквариум»,  в  котором находятся 20 рыбок красного, жёлтого и синего цветов. Для каждой из этих рыбок нужно найти «свой аквариум</a:t>
            </a:r>
            <a:r>
              <a:rPr lang="ru-RU" dirty="0" smtClean="0"/>
              <a:t>». </a:t>
            </a:r>
          </a:p>
          <a:p>
            <a:pPr algn="just"/>
            <a:r>
              <a:rPr lang="ru-RU" dirty="0" smtClean="0"/>
              <a:t>Группировать и размещать рыбок можно в </a:t>
            </a:r>
            <a:r>
              <a:rPr lang="ru-RU" dirty="0"/>
              <a:t>определённой последовательности, например, от красного до белого цвета в порядке  его  </a:t>
            </a:r>
            <a:r>
              <a:rPr lang="ru-RU" dirty="0" smtClean="0"/>
              <a:t>расположения, родственные цвета, контрастные пары и их оттенки, </a:t>
            </a:r>
            <a:r>
              <a:rPr lang="ru-RU"/>
              <a:t>по </a:t>
            </a:r>
            <a:r>
              <a:rPr lang="ru-RU" smtClean="0"/>
              <a:t>величине и по </a:t>
            </a:r>
            <a:r>
              <a:rPr lang="ru-RU" dirty="0" smtClean="0"/>
              <a:t>форме (в этом обучающимся  </a:t>
            </a:r>
            <a:r>
              <a:rPr lang="ru-RU" dirty="0"/>
              <a:t>помогает </a:t>
            </a:r>
            <a:r>
              <a:rPr lang="ru-RU" dirty="0" smtClean="0"/>
              <a:t> </a:t>
            </a:r>
            <a:r>
              <a:rPr lang="ru-RU" dirty="0"/>
              <a:t>форма  </a:t>
            </a:r>
            <a:r>
              <a:rPr lang="ru-RU" smtClean="0"/>
              <a:t>рыбок).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6076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Школа искусст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4EFEB"/>
      </a:accent1>
      <a:accent2>
        <a:srgbClr val="FF887A"/>
      </a:accent2>
      <a:accent3>
        <a:srgbClr val="F9BF75"/>
      </a:accent3>
      <a:accent4>
        <a:srgbClr val="46779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1509</TotalTime>
  <Words>485</Words>
  <Application>Microsoft Office PowerPoint</Application>
  <PresentationFormat>Произвольный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«Дидактические формы обучения изобразительному искусству с применением ИКТ»</vt:lpstr>
      <vt:lpstr>Аспекты  использования  интерактивной  доски</vt:lpstr>
      <vt:lpstr>Презентация PowerPoint</vt:lpstr>
      <vt:lpstr>Презентация PowerPoint</vt:lpstr>
      <vt:lpstr>Занятие  «Морские обитатели» </vt:lpstr>
      <vt:lpstr>Игра  на  тему «Морские обитатели» для учащихся в 1 классе</vt:lpstr>
      <vt:lpstr>Презентация PowerPoint</vt:lpstr>
      <vt:lpstr>Презентация PowerPoint</vt:lpstr>
      <vt:lpstr>Упражнение «Найди аквариум для рыбки»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искусств</dc:title>
  <dc:creator>User Obstinate</dc:creator>
  <cp:lastModifiedBy>Ленар</cp:lastModifiedBy>
  <cp:revision>52</cp:revision>
  <dcterms:created xsi:type="dcterms:W3CDTF">2021-04-17T16:44:55Z</dcterms:created>
  <dcterms:modified xsi:type="dcterms:W3CDTF">2024-11-01T14:16:10Z</dcterms:modified>
</cp:coreProperties>
</file>